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9.jpg" ContentType="image/jpg"/>
  <Override PartName="/ppt/media/image10.jpg" ContentType="image/jpg"/>
  <Override PartName="/ppt/theme/theme2.xml" ContentType="application/vnd.openxmlformats-officedocument.theme+xml"/>
  <Override PartName="/ppt/media/image11.jpg" ContentType="image/jpg"/>
  <Override PartName="/ppt/media/image12.jpg" ContentType="image/jpg"/>
  <Override PartName="/ppt/media/image23.jpg" ContentType="image/jpg"/>
  <Override PartName="/ppt/media/image24.jpg" ContentType="image/jpg"/>
  <Override PartName="/ppt/media/image26.jpg" ContentType="image/jpg"/>
  <Override PartName="/ppt/media/image27.jpg" ContentType="image/jpg"/>
  <Override PartName="/ppt/media/image29.jpg" ContentType="image/jpg"/>
  <Override PartName="/ppt/media/image31.jpg" ContentType="image/jpg"/>
  <Override PartName="/ppt/media/image32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9"/>
  </p:notesMasterIdLst>
  <p:sldIdLst>
    <p:sldId id="256" r:id="rId5"/>
    <p:sldId id="257" r:id="rId6"/>
    <p:sldId id="258" r:id="rId7"/>
    <p:sldId id="259" r:id="rId8"/>
    <p:sldId id="298" r:id="rId9"/>
    <p:sldId id="299" r:id="rId10"/>
    <p:sldId id="300" r:id="rId11"/>
    <p:sldId id="292" r:id="rId12"/>
    <p:sldId id="286" r:id="rId13"/>
    <p:sldId id="288" r:id="rId14"/>
    <p:sldId id="291" r:id="rId15"/>
    <p:sldId id="302" r:id="rId16"/>
    <p:sldId id="293" r:id="rId17"/>
    <p:sldId id="267" r:id="rId18"/>
    <p:sldId id="301" r:id="rId19"/>
    <p:sldId id="273" r:id="rId20"/>
    <p:sldId id="274" r:id="rId21"/>
    <p:sldId id="289" r:id="rId22"/>
    <p:sldId id="294" r:id="rId23"/>
    <p:sldId id="290" r:id="rId24"/>
    <p:sldId id="278" r:id="rId25"/>
    <p:sldId id="277" r:id="rId26"/>
    <p:sldId id="280" r:id="rId27"/>
    <p:sldId id="281" r:id="rId28"/>
  </p:sldIdLst>
  <p:sldSz cx="10807700" cy="7747000"/>
  <p:notesSz cx="10807700" cy="7747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72" userDrawn="1">
          <p15:clr>
            <a:srgbClr val="A4A3A4"/>
          </p15:clr>
        </p15:guide>
        <p15:guide id="2" pos="2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D3C6"/>
    <a:srgbClr val="061121"/>
    <a:srgbClr val="FFEA4F"/>
    <a:srgbClr val="F8DF4B"/>
    <a:srgbClr val="F6E470"/>
    <a:srgbClr val="3288D4"/>
    <a:srgbClr val="0F4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95C0FC-9F59-4FA5-870C-343A4B27F5A3}" v="2" dt="2021-12-22T01:17:32.79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58"/>
  </p:normalViewPr>
  <p:slideViewPr>
    <p:cSldViewPr>
      <p:cViewPr varScale="1">
        <p:scale>
          <a:sx n="74" d="100"/>
          <a:sy n="74" d="100"/>
        </p:scale>
        <p:origin x="1358" y="72"/>
      </p:cViewPr>
      <p:guideLst>
        <p:guide orient="horz" pos="2872"/>
        <p:guide pos="21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8312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121400" y="0"/>
            <a:ext cx="468312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22FBD-A31E-400B-8967-47263D0683DC}" type="datetimeFigureOut">
              <a:rPr lang="es-ES" smtClean="0"/>
              <a:t>25/10/2022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79813" y="968375"/>
            <a:ext cx="3648075" cy="26146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7358063"/>
            <a:ext cx="468312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121400" y="7358063"/>
            <a:ext cx="468312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B1458-3971-4D1E-87EB-CCD170B1F5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0493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C8EC01-6780-F44A-B3AC-8048CBACB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51C6CC97-6C5F-B04A-AEDB-41DC76333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3782" y="2503001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61CB33B-7192-4543-A243-AF1FA90B9C4E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8B91B924-AAF4-9E45-A63A-F91D9552E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3784" y="1922095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F3E50DE4-C240-E244-8BA2-174CF8619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0582" y="2503001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5664C53E-DC3E-0146-A95A-1D2C8984AA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0584" y="1922095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30C4F127-8623-EB4B-9FE8-489A394AF3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54EC4C1-C182-4F4F-9EEE-5A8905039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837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082B10C0-6014-9746-9EF9-C810743AD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50" y="4711700"/>
            <a:ext cx="3352800" cy="84490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0E3EA09-8576-9F42-96EE-47BFC758356E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68E48764-E8EC-3545-BD0D-A41FEE75C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0187" y="2692123"/>
            <a:ext cx="7667325" cy="14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8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2D3C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602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4692" y="804069"/>
            <a:ext cx="527113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22D3C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21155" y="4338320"/>
            <a:ext cx="7565390" cy="1936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7677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8092" y="4815225"/>
            <a:ext cx="3108045" cy="59443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7454900"/>
            <a:ext cx="10807700" cy="292100"/>
          </a:xfrm>
          <a:custGeom>
            <a:avLst/>
            <a:gdLst/>
            <a:ahLst/>
            <a:cxnLst/>
            <a:rect l="l" t="t" r="r" b="b"/>
            <a:pathLst>
              <a:path w="10807700" h="292100">
                <a:moveTo>
                  <a:pt x="0" y="0"/>
                </a:moveTo>
                <a:lnTo>
                  <a:pt x="10807699" y="0"/>
                </a:lnTo>
                <a:lnTo>
                  <a:pt x="10807699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0187" y="2692123"/>
            <a:ext cx="7557634" cy="1414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2680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2D3C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1601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453D632-0157-AB42-A02C-B19E60B65D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126136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C1AFEB-736C-B54A-AABC-81A7EDBB6C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779134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8DD4EF45-D51A-DA49-85FF-B1302EA5C2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409674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ÍNDIC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F2C23CF-9C3A-784D-8BD7-37D85DFA2E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6" name="bg object 16"/>
          <p:cNvSpPr/>
          <p:nvPr/>
        </p:nvSpPr>
        <p:spPr>
          <a:xfrm>
            <a:off x="6350" y="6350"/>
            <a:ext cx="10800080" cy="7731125"/>
          </a:xfrm>
          <a:custGeom>
            <a:avLst/>
            <a:gdLst/>
            <a:ahLst/>
            <a:cxnLst/>
            <a:rect l="l" t="t" r="r" b="b"/>
            <a:pathLst>
              <a:path w="10800080" h="7731125">
                <a:moveTo>
                  <a:pt x="10800003" y="7730858"/>
                </a:moveTo>
                <a:lnTo>
                  <a:pt x="0" y="7730858"/>
                </a:lnTo>
                <a:lnTo>
                  <a:pt x="0" y="0"/>
                </a:lnTo>
                <a:lnTo>
                  <a:pt x="10800003" y="0"/>
                </a:lnTo>
                <a:lnTo>
                  <a:pt x="10800003" y="7730858"/>
                </a:lnTo>
                <a:close/>
              </a:path>
            </a:pathLst>
          </a:custGeom>
          <a:ln w="12700">
            <a:solidFill>
              <a:srgbClr val="1D1D1B"/>
            </a:solidFill>
          </a:ln>
        </p:spPr>
        <p:txBody>
          <a:bodyPr wrap="square" lIns="0" tIns="0" rIns="0" bIns="0" rtlCol="0"/>
          <a:lstStyle/>
          <a:p>
            <a:endParaRPr b="0" i="0" dirty="0">
              <a:latin typeface="Arial" panose="020B0604020202020204" pitchFamily="34" charset="0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40DE14B0-F75D-774C-B0F4-9D51579D6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E324D655-9C5E-C749-9537-BD9643DC5176}"/>
              </a:ext>
            </a:extLst>
          </p:cNvPr>
          <p:cNvSpPr txBox="1">
            <a:spLocks/>
          </p:cNvSpPr>
          <p:nvPr userDrawn="1"/>
        </p:nvSpPr>
        <p:spPr>
          <a:xfrm>
            <a:off x="3877921" y="1014586"/>
            <a:ext cx="34604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ctr" defTabSz="914400" rtl="0" eaLnBrk="1" latinLnBrk="0" hangingPunct="1"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5ABDE9E6-F7A1-D941-8499-C5842FA9ED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2299821"/>
            <a:ext cx="3581400" cy="234080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1600" b="0" kern="0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046BC9E1-CF5F-BC4C-8C29-19BF1FF7B3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FBBF661-E727-FA40-8B81-C299D2D26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7354082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B027D0E3-398C-9244-8F21-9F1D97F6FA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2936" y="2871038"/>
            <a:ext cx="6690714" cy="69326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buNone/>
              <a:defRPr sz="66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Titulo sección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bujo animado de un personaje animado&#10;&#10;Descripción generada automáticamente con confianza media">
            <a:extLst>
              <a:ext uri="{FF2B5EF4-FFF2-40B4-BE49-F238E27FC236}">
                <a16:creationId xmlns:a16="http://schemas.microsoft.com/office/drawing/2014/main" id="{A26C49C6-8E36-4241-BFBC-62110A2B4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"/>
          <a:stretch/>
        </p:blipFill>
        <p:spPr>
          <a:xfrm>
            <a:off x="3651251" y="2081019"/>
            <a:ext cx="7156450" cy="5373881"/>
          </a:xfrm>
          <a:prstGeom prst="rect">
            <a:avLst/>
          </a:prstGeom>
        </p:spPr>
      </p:pic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650" y="1871388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9475EC73-3568-F841-B01F-085215B63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5650" y="3265605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6A266DCD-8B74-1D4C-8039-1EA045CC6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650" y="4625896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378811B-10C6-EB47-9E69-F3A2B3772CE4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BCC6C80B-22F8-F844-B57D-2FC0CCD640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9" name="Título 10">
            <a:extLst>
              <a:ext uri="{FF2B5EF4-FFF2-40B4-BE49-F238E27FC236}">
                <a16:creationId xmlns:a16="http://schemas.microsoft.com/office/drawing/2014/main" id="{06E8E59D-FC3D-9A4D-864F-C06F345972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E6BC577-AD3A-164E-9680-B4149F968437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9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A65D14D5-8D6E-DC47-A71D-FA9B83BB63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7924" y="2684219"/>
            <a:ext cx="87630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3C23B1-1214-4D4C-B9CA-F6CAF309BB5B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22" y="1885192"/>
            <a:ext cx="8763000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22D3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83605C8-C347-AE46-B0B8-06B2CD83F1C5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4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51C6CC97-6C5F-B04A-AEDB-41DC76333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688" y="2474890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8B91B924-AAF4-9E45-A63A-F91D9552E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690" y="1920009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F3E50DE4-C240-E244-8BA2-174CF8619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61488" y="2474890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5664C53E-DC3E-0146-A95A-1D2C8984AA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61490" y="1920009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C44AC8E3-93EF-D549-BC0B-0CCF56D5A5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1712" y="4660092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5EA571C7-B32B-B94B-91DA-F84780443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714" y="4105211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32EB9457-2C46-2E49-8EDD-2B42D01534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8512" y="4660092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B5D73955-985B-4542-947C-BF48B3F701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48514" y="4105211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5EB6C8DE-FEA8-5848-852A-EEDE223BB7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4" name="Título 10">
            <a:extLst>
              <a:ext uri="{FF2B5EF4-FFF2-40B4-BE49-F238E27FC236}">
                <a16:creationId xmlns:a16="http://schemas.microsoft.com/office/drawing/2014/main" id="{159C69BE-5A89-214F-B6BA-85329939B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DC44E8A-7694-E84E-8E83-2DC283309B30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9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9" r:id="rId3"/>
    <p:sldLayoutId id="2147483672" r:id="rId4"/>
    <p:sldLayoutId id="2147483664" r:id="rId5"/>
    <p:sldLayoutId id="2147483662" r:id="rId6"/>
    <p:sldLayoutId id="2147483670" r:id="rId7"/>
    <p:sldLayoutId id="2147483666" r:id="rId8"/>
    <p:sldLayoutId id="2147483667" r:id="rId9"/>
    <p:sldLayoutId id="2147483671" r:id="rId10"/>
    <p:sldLayoutId id="2147483668" r:id="rId11"/>
    <p:sldLayoutId id="2147483674" r:id="rId12"/>
    <p:sldLayoutId id="2147483675" r:id="rId13"/>
    <p:sldLayoutId id="2147483676" r:id="rId14"/>
    <p:sldLayoutId id="2147483677" r:id="rId1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es/3.9/library/functions.html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4.xml"/><Relationship Id="rId4" Type="http://schemas.openxmlformats.org/officeDocument/2006/relationships/hyperlink" Target="mailto:luis@lubay.e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"/>
            <a:ext cx="10807699" cy="77469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5440" y="2346967"/>
            <a:ext cx="475361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100"/>
              </a:lnSpc>
              <a:spcBef>
                <a:spcPts val="100"/>
              </a:spcBef>
            </a:pPr>
            <a:r>
              <a:rPr sz="5500" spc="-5" dirty="0">
                <a:solidFill>
                  <a:srgbClr val="FFEA4F"/>
                </a:solidFill>
              </a:rPr>
              <a:t>Data </a:t>
            </a:r>
            <a:r>
              <a:rPr sz="5500" dirty="0">
                <a:solidFill>
                  <a:srgbClr val="FFEA4F"/>
                </a:solidFill>
              </a:rPr>
              <a:t> </a:t>
            </a:r>
            <a:r>
              <a:rPr sz="5500" spc="-5" dirty="0">
                <a:solidFill>
                  <a:srgbClr val="FFEA4F"/>
                </a:solidFill>
              </a:rPr>
              <a:t>Fundamentals</a:t>
            </a:r>
            <a:endParaRPr sz="5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Python Shell - My Blog">
            <a:extLst>
              <a:ext uri="{FF2B5EF4-FFF2-40B4-BE49-F238E27FC236}">
                <a16:creationId xmlns:a16="http://schemas.microsoft.com/office/drawing/2014/main" id="{B6588CA4-F472-1951-6AD4-A4F62063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3563309"/>
            <a:ext cx="6851650" cy="352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B1053D6F-1D62-E64B-BD38-18F4E3DC1A95}"/>
              </a:ext>
            </a:extLst>
          </p:cNvPr>
          <p:cNvSpPr/>
          <p:nvPr/>
        </p:nvSpPr>
        <p:spPr>
          <a:xfrm>
            <a:off x="0" y="1885192"/>
            <a:ext cx="2889250" cy="4481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9A94660F-24AB-6D4B-8F61-C2C12E8D18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7924" y="2684219"/>
            <a:ext cx="4990726" cy="750985"/>
          </a:xfrm>
        </p:spPr>
        <p:txBody>
          <a:bodyPr/>
          <a:lstStyle/>
          <a:p>
            <a:r>
              <a:rPr lang="es-ES" sz="1800" dirty="0"/>
              <a:t>Es un software que nos permite desarrollar de una forma </a:t>
            </a:r>
            <a:r>
              <a:rPr lang="es-ES" sz="2400" dirty="0"/>
              <a:t>más fácil. </a:t>
            </a:r>
            <a:endParaRPr lang="es-ES" sz="1800" dirty="0"/>
          </a:p>
          <a:p>
            <a:br>
              <a:rPr lang="es-ES" sz="1800" dirty="0"/>
            </a:br>
            <a:endParaRPr lang="es-ES" sz="1800" dirty="0"/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/>
              <a:t>¿Qué es un IDE?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CE0303D8-FE19-CC4A-9B41-ADA0FD5EDF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spc="35" dirty="0">
                <a:solidFill>
                  <a:srgbClr val="22D3C6"/>
                </a:solidFill>
              </a:rPr>
              <a:t>IDE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/>
              <a:pPr/>
              <a:t>10</a:t>
            </a:fld>
            <a:endParaRPr lang="en-US" sz="9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8FC81C-E1F9-494D-90C1-34925618F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6D08D9-61B7-93E6-FE52-980704EE3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822" y="749249"/>
            <a:ext cx="2751555" cy="275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any - Wikipedia">
            <a:extLst>
              <a:ext uri="{FF2B5EF4-FFF2-40B4-BE49-F238E27FC236}">
                <a16:creationId xmlns:a16="http://schemas.microsoft.com/office/drawing/2014/main" id="{8BBDAF0F-39C5-0DF4-960B-C98881580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850" y="3857864"/>
            <a:ext cx="3111500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714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CA3022A-F7EB-F56B-38D0-2F5E13775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" y="1497636"/>
            <a:ext cx="9899650" cy="55685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/>
              <a:t>Ventajas de usar un IDE:</a:t>
            </a:r>
            <a:br>
              <a:rPr lang="es-ES" dirty="0"/>
            </a:br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/>
              <a:pPr/>
              <a:t>11</a:t>
            </a:fld>
            <a:endParaRPr lang="en-US" sz="9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8FC81C-E1F9-494D-90C1-34925618F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CE0303D8-FE19-CC4A-9B41-ADA0FD5EDF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18050" y="4281912"/>
            <a:ext cx="5257800" cy="1365797"/>
          </a:xfrm>
          <a:solidFill>
            <a:srgbClr val="22D3C6"/>
          </a:solidFill>
        </p:spPr>
        <p:txBody>
          <a:bodyPr/>
          <a:lstStyle/>
          <a:p>
            <a:pPr indent="0"/>
            <a:r>
              <a:rPr lang="es-ES" sz="2000" kern="0" dirty="0" err="1">
                <a:solidFill>
                  <a:srgbClr val="061121"/>
                </a:solidFill>
              </a:rPr>
              <a:t>Auto-completado</a:t>
            </a:r>
            <a:r>
              <a:rPr lang="es-ES" sz="2000" kern="0" dirty="0">
                <a:solidFill>
                  <a:srgbClr val="061121"/>
                </a:solidFill>
              </a:rPr>
              <a:t> de código</a:t>
            </a:r>
          </a:p>
          <a:p>
            <a:pPr indent="0"/>
            <a:r>
              <a:rPr lang="es-ES" sz="2000" kern="0" dirty="0">
                <a:solidFill>
                  <a:srgbClr val="061121"/>
                </a:solidFill>
              </a:rPr>
              <a:t>Coloración sintáctica</a:t>
            </a:r>
          </a:p>
          <a:p>
            <a:pPr indent="0"/>
            <a:r>
              <a:rPr lang="es-ES" sz="2000" kern="0" dirty="0">
                <a:solidFill>
                  <a:srgbClr val="061121"/>
                </a:solidFill>
              </a:rPr>
              <a:t>Navegación de clases, objetos, funciones</a:t>
            </a:r>
          </a:p>
          <a:p>
            <a:pPr indent="0"/>
            <a:r>
              <a:rPr lang="es-ES" sz="2000" kern="0" dirty="0">
                <a:solidFill>
                  <a:srgbClr val="061121"/>
                </a:solidFill>
              </a:rPr>
              <a:t>Barras de herramientas</a:t>
            </a:r>
          </a:p>
          <a:p>
            <a:endParaRPr lang="es-ES" spc="35" dirty="0">
              <a:solidFill>
                <a:srgbClr val="061121"/>
              </a:solidFill>
            </a:endParaRPr>
          </a:p>
          <a:p>
            <a:endParaRPr lang="es-ES" dirty="0">
              <a:solidFill>
                <a:srgbClr val="061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449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7042" y="804069"/>
            <a:ext cx="178371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CRISP-DM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6450" y="576881"/>
            <a:ext cx="1296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9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900" b="1" spc="-35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ALS</a:t>
            </a:r>
            <a:endParaRPr sz="9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425" y="2306093"/>
            <a:ext cx="6172199" cy="38671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1400" y="2418168"/>
            <a:ext cx="3747750" cy="37550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807699" cy="774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6117" y="775494"/>
            <a:ext cx="2117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 dirty="0"/>
              <a:t>VARIABLES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6851650" y="5228537"/>
            <a:ext cx="3654425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</a:pPr>
            <a:r>
              <a:rPr lang="es-ES" sz="2400" b="1" spc="-10" dirty="0">
                <a:solidFill>
                  <a:srgbClr val="FF0000"/>
                </a:solidFill>
                <a:latin typeface="Calibri"/>
                <a:cs typeface="Calibri"/>
              </a:rPr>
              <a:t>nombreVariable1 = valor1</a:t>
            </a:r>
          </a:p>
          <a:p>
            <a:pPr marL="469900" marR="5080" indent="-457200">
              <a:spcBef>
                <a:spcPts val="100"/>
              </a:spcBef>
            </a:pPr>
            <a:r>
              <a:rPr lang="es-ES" sz="2400" b="1" spc="-10" dirty="0">
                <a:solidFill>
                  <a:srgbClr val="FF0000"/>
                </a:solidFill>
                <a:latin typeface="Calibri"/>
                <a:cs typeface="Calibri"/>
              </a:rPr>
              <a:t>nombreVariable2 = valor2</a:t>
            </a:r>
          </a:p>
          <a:p>
            <a:pPr marL="469900" marR="5080" indent="-457200">
              <a:spcBef>
                <a:spcPts val="100"/>
              </a:spcBef>
            </a:pPr>
            <a:r>
              <a:rPr lang="es-ES" sz="2400" b="1" spc="-10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lang="es-ES" sz="2400" b="1" spc="-1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2300" y="2786350"/>
            <a:ext cx="7896859" cy="2743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es-ES" sz="1800" spc="-5" dirty="0">
                <a:solidFill>
                  <a:srgbClr val="0A0A23"/>
                </a:solidFill>
                <a:latin typeface="Calibri"/>
                <a:cs typeface="Calibri"/>
              </a:rPr>
              <a:t>Una variable es donde se almacenan y se recuperan los datos de un programa.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2300" y="3609310"/>
            <a:ext cx="7890509" cy="2743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es-ES" sz="1800" spc="-5" dirty="0">
                <a:solidFill>
                  <a:srgbClr val="0A0A23"/>
                </a:solidFill>
                <a:latin typeface="Calibri"/>
                <a:cs typeface="Calibri"/>
              </a:rPr>
              <a:t>Existen distintos tipos de variables: texto, número, booleanos…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3875" y="690105"/>
            <a:ext cx="1296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9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900" b="1" spc="-35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ALS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3714957-B45E-214C-CECA-CC7CA1AA9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00" y="4688674"/>
            <a:ext cx="4883950" cy="202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72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375" y="2603043"/>
            <a:ext cx="7724774" cy="2590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34850" y="4382599"/>
            <a:ext cx="4859774" cy="1264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242" y="804069"/>
            <a:ext cx="1262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LIS</a:t>
            </a:r>
            <a:r>
              <a:rPr spc="-210" dirty="0"/>
              <a:t>T</a:t>
            </a:r>
            <a:r>
              <a:rPr spc="-5" dirty="0"/>
              <a:t>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0075" y="689598"/>
            <a:ext cx="1438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1000" b="1" spc="-75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10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1000" b="1" spc="-40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1000" b="1" spc="-75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1000" b="1" spc="-5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1000" b="1" spc="5" dirty="0">
                <a:solidFill>
                  <a:srgbClr val="22D3C6"/>
                </a:solidFill>
                <a:latin typeface="Arial"/>
                <a:cs typeface="Arial"/>
              </a:rPr>
              <a:t>L</a:t>
            </a:r>
            <a:r>
              <a:rPr sz="1000" dirty="0">
                <a:solidFill>
                  <a:srgbClr val="22D3C6"/>
                </a:solidFill>
                <a:latin typeface="Arial MT"/>
                <a:cs typeface="Arial MT"/>
              </a:rPr>
              <a:t>S</a:t>
            </a:r>
            <a:endParaRPr sz="10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522206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807699" cy="774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6117" y="775494"/>
            <a:ext cx="2117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FUNCIONES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23875" y="690105"/>
            <a:ext cx="1296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9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900" b="1" spc="-35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ALS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8" name="object 8">
            <a:extLst>
              <a:ext uri="{FF2B5EF4-FFF2-40B4-BE49-F238E27FC236}">
                <a16:creationId xmlns:a16="http://schemas.microsoft.com/office/drawing/2014/main" id="{0DB37844-144B-A956-D5CC-E065D5898F0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6414" y="1442891"/>
            <a:ext cx="4660950" cy="5859949"/>
          </a:xfrm>
          <a:prstGeom prst="rect">
            <a:avLst/>
          </a:prstGeom>
        </p:spPr>
      </p:pic>
      <p:pic>
        <p:nvPicPr>
          <p:cNvPr id="20" name="object 4">
            <a:extLst>
              <a:ext uri="{FF2B5EF4-FFF2-40B4-BE49-F238E27FC236}">
                <a16:creationId xmlns:a16="http://schemas.microsoft.com/office/drawing/2014/main" id="{EBC3FF85-D535-2091-C912-AAA9220726CB}"/>
              </a:ext>
            </a:extLst>
          </p:cNvPr>
          <p:cNvPicPr/>
          <p:nvPr/>
        </p:nvPicPr>
        <p:blipFill rotWithShape="1">
          <a:blip r:embed="rId4" cstate="print"/>
          <a:srcRect l="41129" t="16058" r="17240" b="5933"/>
          <a:stretch/>
        </p:blipFill>
        <p:spPr>
          <a:xfrm>
            <a:off x="840607" y="2273300"/>
            <a:ext cx="3505200" cy="500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84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807699" cy="774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6117" y="775494"/>
            <a:ext cx="2117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FUNCIONES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54825" y="4740308"/>
            <a:ext cx="283908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def nombreFuncion(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): </a:t>
            </a:r>
            <a:r>
              <a:rPr sz="2400" b="1" spc="-5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instruc1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instruc2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2300" y="2786350"/>
            <a:ext cx="7896859" cy="2743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Una</a:t>
            </a:r>
            <a:r>
              <a:rPr sz="1800" spc="46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función</a:t>
            </a:r>
            <a:r>
              <a:rPr sz="1800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te</a:t>
            </a:r>
            <a:r>
              <a:rPr sz="1800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permite</a:t>
            </a:r>
            <a:r>
              <a:rPr sz="1800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definir</a:t>
            </a:r>
            <a:r>
              <a:rPr sz="1800" spc="46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un</a:t>
            </a:r>
            <a:r>
              <a:rPr sz="1800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bloque</a:t>
            </a:r>
            <a:r>
              <a:rPr sz="1800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de</a:t>
            </a:r>
            <a:r>
              <a:rPr sz="1800" spc="509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A0A23"/>
                </a:solidFill>
                <a:latin typeface="Calibri"/>
                <a:cs typeface="Calibri"/>
              </a:rPr>
              <a:t>código</a:t>
            </a:r>
            <a:r>
              <a:rPr sz="1800" b="1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A0A23"/>
                </a:solidFill>
                <a:latin typeface="Calibri"/>
                <a:cs typeface="Calibri"/>
              </a:rPr>
              <a:t>reutilizable</a:t>
            </a:r>
            <a:r>
              <a:rPr sz="1800" b="1" spc="48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que</a:t>
            </a:r>
            <a:r>
              <a:rPr sz="1800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se</a:t>
            </a:r>
            <a:r>
              <a:rPr sz="1800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puede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2300" y="3060670"/>
            <a:ext cx="4319270" cy="2743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ejecutar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muchas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veces </a:t>
            </a:r>
            <a:r>
              <a:rPr sz="1800" spc="-15" dirty="0">
                <a:solidFill>
                  <a:srgbClr val="0A0A23"/>
                </a:solidFill>
                <a:latin typeface="Calibri"/>
                <a:cs typeface="Calibri"/>
              </a:rPr>
              <a:t>dentro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 de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tu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programa.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2300" y="3609310"/>
            <a:ext cx="7890509" cy="2743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Una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de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las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grandes</a:t>
            </a:r>
            <a:r>
              <a:rPr sz="1800" spc="4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ventajas</a:t>
            </a:r>
            <a:r>
              <a:rPr sz="1800" spc="3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de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usar</a:t>
            </a:r>
            <a:r>
              <a:rPr sz="1800" spc="3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funciones</a:t>
            </a:r>
            <a:r>
              <a:rPr sz="1800" spc="3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en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tu</a:t>
            </a:r>
            <a:r>
              <a:rPr sz="1800" spc="3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código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es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que</a:t>
            </a:r>
            <a:r>
              <a:rPr sz="1800" spc="3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reduce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el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número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2300" y="3883630"/>
            <a:ext cx="3722370" cy="2743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total</a:t>
            </a:r>
            <a:r>
              <a:rPr sz="1800" spc="-1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de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líneas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de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 código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en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tu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A0A23"/>
                </a:solidFill>
                <a:latin typeface="Calibri"/>
                <a:cs typeface="Calibri"/>
              </a:rPr>
              <a:t>proyecto.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3875" y="690105"/>
            <a:ext cx="1296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9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900" b="1" spc="-35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ALS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09D77DB-61F4-C31B-C505-7FCAB953C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364" y="4391969"/>
            <a:ext cx="3722370" cy="24909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16225" y="6343048"/>
            <a:ext cx="47732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5" dirty="0">
                <a:solidFill>
                  <a:srgbClr val="FF0000"/>
                </a:solidFill>
                <a:latin typeface="Calibri"/>
                <a:cs typeface="Calibri"/>
              </a:rPr>
              <a:t>Por parámetro</a:t>
            </a:r>
            <a:r>
              <a:rPr sz="19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19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FF0000"/>
                </a:solidFill>
                <a:latin typeface="Calibri"/>
                <a:cs typeface="Calibri"/>
              </a:rPr>
              <a:t>sin</a:t>
            </a:r>
            <a:r>
              <a:rPr sz="1900" b="1" spc="-15" dirty="0">
                <a:solidFill>
                  <a:srgbClr val="FF0000"/>
                </a:solidFill>
                <a:latin typeface="Calibri"/>
                <a:cs typeface="Calibri"/>
              </a:rPr>
              <a:t> parámetro</a:t>
            </a:r>
            <a:r>
              <a:rPr sz="1900" b="1" spc="-10" dirty="0">
                <a:solidFill>
                  <a:srgbClr val="FF0000"/>
                </a:solidFill>
                <a:latin typeface="Calibri"/>
                <a:cs typeface="Calibri"/>
              </a:rPr>
              <a:t> (ARGUMENTOS)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6800" y="2306797"/>
            <a:ext cx="662495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20" dirty="0">
                <a:latin typeface="Calibri"/>
                <a:cs typeface="Calibri"/>
              </a:rPr>
              <a:t>¿Para</a:t>
            </a:r>
            <a:r>
              <a:rPr sz="1900" b="1" spc="-10" dirty="0">
                <a:latin typeface="Calibri"/>
                <a:cs typeface="Calibri"/>
              </a:rPr>
              <a:t> </a:t>
            </a:r>
            <a:r>
              <a:rPr sz="1900" b="1" spc="-5" dirty="0">
                <a:latin typeface="Calibri"/>
                <a:cs typeface="Calibri"/>
              </a:rPr>
              <a:t>qué </a:t>
            </a:r>
            <a:r>
              <a:rPr sz="1900" b="1" spc="-10" dirty="0">
                <a:latin typeface="Calibri"/>
                <a:cs typeface="Calibri"/>
              </a:rPr>
              <a:t>repetir</a:t>
            </a:r>
            <a:r>
              <a:rPr sz="1900" b="1" spc="-5" dirty="0">
                <a:latin typeface="Calibri"/>
                <a:cs typeface="Calibri"/>
              </a:rPr>
              <a:t> una</a:t>
            </a:r>
            <a:r>
              <a:rPr sz="1900" b="1" spc="-10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y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b="1" spc="-15" dirty="0">
                <a:latin typeface="Calibri"/>
                <a:cs typeface="Calibri"/>
              </a:rPr>
              <a:t>otra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b="1" spc="-15" dirty="0">
                <a:latin typeface="Calibri"/>
                <a:cs typeface="Calibri"/>
              </a:rPr>
              <a:t>vez</a:t>
            </a:r>
            <a:r>
              <a:rPr sz="1900" b="1" spc="-10" dirty="0">
                <a:latin typeface="Calibri"/>
                <a:cs typeface="Calibri"/>
              </a:rPr>
              <a:t> </a:t>
            </a:r>
            <a:r>
              <a:rPr sz="1900" b="1" spc="-5" dirty="0">
                <a:latin typeface="Calibri"/>
                <a:cs typeface="Calibri"/>
              </a:rPr>
              <a:t>bloques de </a:t>
            </a:r>
            <a:r>
              <a:rPr sz="1900" b="1" spc="-10" dirty="0">
                <a:latin typeface="Calibri"/>
                <a:cs typeface="Calibri"/>
              </a:rPr>
              <a:t>código</a:t>
            </a:r>
            <a:r>
              <a:rPr sz="1900" b="1" spc="-5" dirty="0">
                <a:latin typeface="Calibri"/>
                <a:cs typeface="Calibri"/>
              </a:rPr>
              <a:t> una</a:t>
            </a:r>
            <a:r>
              <a:rPr sz="1900" b="1" spc="-10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y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b="1" spc="-15" dirty="0">
                <a:latin typeface="Calibri"/>
                <a:cs typeface="Calibri"/>
              </a:rPr>
              <a:t>otra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b="1" spc="-15" dirty="0">
                <a:latin typeface="Calibri"/>
                <a:cs typeface="Calibri"/>
              </a:rPr>
              <a:t>vez?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3390575"/>
            <a:ext cx="7217848" cy="2588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4692" y="804069"/>
            <a:ext cx="2117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FUNCIONES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3875" y="690105"/>
            <a:ext cx="1296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9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900" b="1" spc="-35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ALS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5730" y="2334620"/>
            <a:ext cx="6035595" cy="471796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700636" y="4234150"/>
            <a:ext cx="5180965" cy="533400"/>
          </a:xfrm>
          <a:custGeom>
            <a:avLst/>
            <a:gdLst/>
            <a:ahLst/>
            <a:cxnLst/>
            <a:rect l="l" t="t" r="r" b="b"/>
            <a:pathLst>
              <a:path w="5180965" h="533400">
                <a:moveTo>
                  <a:pt x="5180477" y="533400"/>
                </a:moveTo>
                <a:lnTo>
                  <a:pt x="0" y="533400"/>
                </a:lnTo>
                <a:lnTo>
                  <a:pt x="0" y="0"/>
                </a:lnTo>
                <a:lnTo>
                  <a:pt x="5180477" y="0"/>
                </a:lnTo>
                <a:lnTo>
                  <a:pt x="5180477" y="533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87936" y="4203670"/>
            <a:ext cx="51943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0" dirty="0">
                <a:latin typeface="Calibri"/>
                <a:cs typeface="Calibri"/>
                <a:hlinkClick r:id="rId3"/>
              </a:rPr>
              <a:t>Funciones</a:t>
            </a:r>
            <a:r>
              <a:rPr sz="3500" b="1" spc="-30" dirty="0">
                <a:latin typeface="Calibri"/>
                <a:cs typeface="Calibri"/>
                <a:hlinkClick r:id="rId3"/>
              </a:rPr>
              <a:t> </a:t>
            </a:r>
            <a:r>
              <a:rPr sz="3500" b="1" spc="-20" dirty="0">
                <a:latin typeface="Calibri"/>
                <a:cs typeface="Calibri"/>
                <a:hlinkClick r:id="rId3"/>
              </a:rPr>
              <a:t>nativas</a:t>
            </a:r>
            <a:r>
              <a:rPr sz="3500" b="1" spc="-25" dirty="0">
                <a:latin typeface="Calibri"/>
                <a:cs typeface="Calibri"/>
                <a:hlinkClick r:id="rId3"/>
              </a:rPr>
              <a:t> </a:t>
            </a:r>
            <a:r>
              <a:rPr sz="3500" b="1" dirty="0">
                <a:latin typeface="Calibri"/>
                <a:cs typeface="Calibri"/>
                <a:hlinkClick r:id="rId3"/>
              </a:rPr>
              <a:t>y</a:t>
            </a:r>
            <a:r>
              <a:rPr sz="3500" b="1" spc="-25" dirty="0">
                <a:latin typeface="Calibri"/>
                <a:cs typeface="Calibri"/>
                <a:hlinkClick r:id="rId3"/>
              </a:rPr>
              <a:t> </a:t>
            </a:r>
            <a:r>
              <a:rPr sz="3500" b="1" spc="-10" dirty="0">
                <a:latin typeface="Calibri"/>
                <a:cs typeface="Calibri"/>
                <a:hlinkClick r:id="rId3"/>
              </a:rPr>
              <a:t>propias: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7358" y="5300950"/>
            <a:ext cx="4567555" cy="5334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60"/>
              </a:lnSpc>
            </a:pPr>
            <a:r>
              <a:rPr sz="3500" b="1" spc="-105" dirty="0">
                <a:latin typeface="Calibri"/>
                <a:cs typeface="Calibri"/>
                <a:hlinkClick r:id="rId3"/>
              </a:rPr>
              <a:t>¡YA</a:t>
            </a:r>
            <a:r>
              <a:rPr sz="3500" b="1" spc="-45" dirty="0">
                <a:latin typeface="Calibri"/>
                <a:cs typeface="Calibri"/>
                <a:hlinkClick r:id="rId3"/>
              </a:rPr>
              <a:t> </a:t>
            </a:r>
            <a:r>
              <a:rPr sz="3500" b="1" spc="-5" dirty="0">
                <a:latin typeface="Calibri"/>
                <a:cs typeface="Calibri"/>
                <a:hlinkClick r:id="rId3"/>
              </a:rPr>
              <a:t>PODEMOS</a:t>
            </a:r>
            <a:r>
              <a:rPr sz="3500" b="1" spc="-40" dirty="0">
                <a:latin typeface="Calibri"/>
                <a:cs typeface="Calibri"/>
                <a:hlinkClick r:id="rId3"/>
              </a:rPr>
              <a:t> </a:t>
            </a:r>
            <a:r>
              <a:rPr sz="3500" b="1" spc="-10" dirty="0">
                <a:latin typeface="Calibri"/>
                <a:cs typeface="Calibri"/>
                <a:hlinkClick r:id="rId3"/>
              </a:rPr>
              <a:t>USARLAS!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4692" y="804069"/>
            <a:ext cx="36550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FUNCIONES</a:t>
            </a:r>
            <a:r>
              <a:rPr spc="-95" dirty="0"/>
              <a:t> </a:t>
            </a:r>
            <a:r>
              <a:rPr dirty="0"/>
              <a:t>(Python)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3875" y="690105"/>
            <a:ext cx="1296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9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900" b="1" spc="-35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ALS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700636" y="4234150"/>
            <a:ext cx="5180965" cy="533400"/>
          </a:xfrm>
          <a:custGeom>
            <a:avLst/>
            <a:gdLst/>
            <a:ahLst/>
            <a:cxnLst/>
            <a:rect l="l" t="t" r="r" b="b"/>
            <a:pathLst>
              <a:path w="5180965" h="533400">
                <a:moveTo>
                  <a:pt x="5180477" y="533400"/>
                </a:moveTo>
                <a:lnTo>
                  <a:pt x="0" y="533400"/>
                </a:lnTo>
                <a:lnTo>
                  <a:pt x="0" y="0"/>
                </a:lnTo>
                <a:lnTo>
                  <a:pt x="5180477" y="0"/>
                </a:lnTo>
                <a:lnTo>
                  <a:pt x="5180477" y="533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4692" y="804069"/>
            <a:ext cx="36550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FUNCIONES</a:t>
            </a:r>
            <a:r>
              <a:rPr spc="-95" dirty="0"/>
              <a:t> </a:t>
            </a:r>
            <a:r>
              <a:rPr dirty="0"/>
              <a:t>(Python)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3875" y="690105"/>
            <a:ext cx="1296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9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900" b="1" spc="-35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ALS</a:t>
            </a:r>
            <a:endParaRPr sz="900">
              <a:latin typeface="Arial"/>
              <a:cs typeface="Arial"/>
            </a:endParaRPr>
          </a:p>
        </p:txBody>
      </p:sp>
      <p:pic>
        <p:nvPicPr>
          <p:cNvPr id="8" name="Imagen 7" descr="Funciones en python: Print ()">
            <a:extLst>
              <a:ext uri="{FF2B5EF4-FFF2-40B4-BE49-F238E27FC236}">
                <a16:creationId xmlns:a16="http://schemas.microsoft.com/office/drawing/2014/main" id="{5C23055B-4264-7DA0-D88F-A9E4425A7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80" y="1795750"/>
            <a:ext cx="7534939" cy="487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2616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36"/>
            <a:ext cx="10807699" cy="77459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5440" y="2346967"/>
            <a:ext cx="475361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100"/>
              </a:lnSpc>
              <a:spcBef>
                <a:spcPts val="100"/>
              </a:spcBef>
            </a:pPr>
            <a:r>
              <a:rPr sz="5500" spc="-5" dirty="0">
                <a:solidFill>
                  <a:srgbClr val="FFEA4F"/>
                </a:solidFill>
              </a:rPr>
              <a:t>Data </a:t>
            </a:r>
            <a:r>
              <a:rPr sz="5500" dirty="0">
                <a:solidFill>
                  <a:srgbClr val="FFEA4F"/>
                </a:solidFill>
              </a:rPr>
              <a:t> </a:t>
            </a:r>
            <a:r>
              <a:rPr sz="5500" spc="-5" dirty="0">
                <a:solidFill>
                  <a:srgbClr val="FFEA4F"/>
                </a:solidFill>
              </a:rPr>
              <a:t>Fundamentals</a:t>
            </a:r>
            <a:endParaRPr sz="5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050"/>
            <a:ext cx="10807699" cy="75505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096700" y="3929350"/>
            <a:ext cx="6465570" cy="731520"/>
          </a:xfrm>
          <a:custGeom>
            <a:avLst/>
            <a:gdLst/>
            <a:ahLst/>
            <a:cxnLst/>
            <a:rect l="l" t="t" r="r" b="b"/>
            <a:pathLst>
              <a:path w="6465570" h="731520">
                <a:moveTo>
                  <a:pt x="6465391" y="731519"/>
                </a:moveTo>
                <a:lnTo>
                  <a:pt x="0" y="731519"/>
                </a:lnTo>
                <a:lnTo>
                  <a:pt x="0" y="0"/>
                </a:lnTo>
                <a:lnTo>
                  <a:pt x="6465391" y="0"/>
                </a:lnTo>
                <a:lnTo>
                  <a:pt x="6465391" y="7315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84000" y="3892265"/>
            <a:ext cx="64833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5" dirty="0">
                <a:latin typeface="Calibri"/>
                <a:cs typeface="Calibri"/>
              </a:rPr>
              <a:t>Pip</a:t>
            </a:r>
            <a:r>
              <a:rPr sz="4800" b="1" spc="-25" dirty="0">
                <a:latin typeface="Calibri"/>
                <a:cs typeface="Calibri"/>
              </a:rPr>
              <a:t> </a:t>
            </a:r>
            <a:r>
              <a:rPr sz="4800" b="1" spc="-5" dirty="0">
                <a:latin typeface="Calibri"/>
                <a:cs typeface="Calibri"/>
              </a:rPr>
              <a:t>es</a:t>
            </a:r>
            <a:r>
              <a:rPr sz="4800" b="1" spc="-20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nuestra</a:t>
            </a:r>
            <a:r>
              <a:rPr sz="4800" b="1" spc="-25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gran</a:t>
            </a:r>
            <a:r>
              <a:rPr sz="4800" b="1" spc="-25" dirty="0">
                <a:latin typeface="Calibri"/>
                <a:cs typeface="Calibri"/>
              </a:rPr>
              <a:t> </a:t>
            </a:r>
            <a:r>
              <a:rPr sz="4800" b="1" spc="-5" dirty="0">
                <a:latin typeface="Calibri"/>
                <a:cs typeface="Calibri"/>
              </a:rPr>
              <a:t>aliada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392" y="844537"/>
            <a:ext cx="3634740" cy="41338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40"/>
              </a:lnSpc>
            </a:pPr>
            <a:r>
              <a:rPr sz="2800" b="1" spc="-5" dirty="0">
                <a:solidFill>
                  <a:srgbClr val="22D3C6"/>
                </a:solidFill>
                <a:latin typeface="Arial"/>
                <a:cs typeface="Arial"/>
              </a:rPr>
              <a:t>FUNCIONES</a:t>
            </a:r>
            <a:r>
              <a:rPr sz="2800" b="1" spc="-60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22D3C6"/>
                </a:solidFill>
                <a:latin typeface="Arial"/>
                <a:cs typeface="Arial"/>
              </a:rPr>
              <a:t>(Python)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7392" y="707377"/>
            <a:ext cx="1291590" cy="1371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050">
              <a:lnSpc>
                <a:spcPts val="1045"/>
              </a:lnSpc>
            </a:pP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9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900" b="1" spc="-35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ALS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88172" y="2292956"/>
            <a:ext cx="7031355" cy="11003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ES" sz="2300" b="1" dirty="0">
                <a:latin typeface="Calibri"/>
                <a:cs typeface="Calibri"/>
              </a:rPr>
              <a:t>Las librerías serán nuestro mayor aliado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s-ES" sz="2300" b="1" dirty="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ES" sz="2300" b="1" dirty="0" err="1">
                <a:solidFill>
                  <a:srgbClr val="FF0000"/>
                </a:solidFill>
                <a:latin typeface="Calibri"/>
                <a:cs typeface="Calibri"/>
              </a:rPr>
              <a:t>import</a:t>
            </a:r>
            <a:r>
              <a:rPr lang="es-ES" sz="23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s-ES" sz="2300" b="1" dirty="0" err="1">
                <a:solidFill>
                  <a:srgbClr val="FF0000"/>
                </a:solidFill>
                <a:latin typeface="Calibri"/>
                <a:cs typeface="Calibri"/>
              </a:rPr>
              <a:t>solucion</a:t>
            </a:r>
            <a:endParaRPr sz="23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5006425"/>
            <a:ext cx="1981199" cy="23050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2475" y="5119525"/>
            <a:ext cx="1847849" cy="2000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76700" y="5809025"/>
            <a:ext cx="2914649" cy="10858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12549" y="4017286"/>
            <a:ext cx="2893656" cy="95616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NOSOTROS</a:t>
            </a:r>
            <a:r>
              <a:rPr spc="-40" dirty="0"/>
              <a:t> </a:t>
            </a:r>
            <a:r>
              <a:rPr spc="-5" dirty="0"/>
              <a:t>USAREMOS</a:t>
            </a:r>
            <a:r>
              <a:rPr spc="-40" dirty="0"/>
              <a:t> </a:t>
            </a:r>
            <a:r>
              <a:rPr spc="-20" dirty="0"/>
              <a:t>ESTO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3875" y="690105"/>
            <a:ext cx="1296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9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900" b="1" spc="-35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ALS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151718"/>
            <a:ext cx="10502899" cy="43901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4692" y="690105"/>
            <a:ext cx="131572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ts val="990"/>
              </a:lnSpc>
              <a:spcBef>
                <a:spcPts val="100"/>
              </a:spcBef>
            </a:pP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9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900" b="1" spc="-35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ALS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3270"/>
              </a:lnSpc>
            </a:pPr>
            <a:r>
              <a:rPr sz="2800" b="1" spc="-5" dirty="0">
                <a:solidFill>
                  <a:srgbClr val="22D3C6"/>
                </a:solidFill>
                <a:latin typeface="Arial"/>
                <a:cs typeface="Arial"/>
              </a:rPr>
              <a:t>PIP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6725" y="871350"/>
            <a:ext cx="9686290" cy="6558823"/>
            <a:chOff x="626725" y="871350"/>
            <a:chExt cx="9686290" cy="6558823"/>
          </a:xfrm>
        </p:grpSpPr>
        <p:sp>
          <p:nvSpPr>
            <p:cNvPr id="3" name="object 3"/>
            <p:cNvSpPr/>
            <p:nvPr/>
          </p:nvSpPr>
          <p:spPr>
            <a:xfrm>
              <a:off x="626725" y="871350"/>
              <a:ext cx="9686290" cy="5114290"/>
            </a:xfrm>
            <a:custGeom>
              <a:avLst/>
              <a:gdLst/>
              <a:ahLst/>
              <a:cxnLst/>
              <a:rect l="l" t="t" r="r" b="b"/>
              <a:pathLst>
                <a:path w="9686290" h="5114290">
                  <a:moveTo>
                    <a:pt x="9686099" y="5114099"/>
                  </a:moveTo>
                  <a:lnTo>
                    <a:pt x="0" y="5114099"/>
                  </a:lnTo>
                  <a:lnTo>
                    <a:pt x="0" y="0"/>
                  </a:lnTo>
                  <a:lnTo>
                    <a:pt x="9686099" y="0"/>
                  </a:lnTo>
                  <a:lnTo>
                    <a:pt x="9686099" y="5114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9175" y="5360450"/>
              <a:ext cx="3103049" cy="20697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5825" y="2341322"/>
              <a:ext cx="2091149" cy="2788199"/>
            </a:xfrm>
            <a:prstGeom prst="ellipse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689929" y="3205789"/>
            <a:ext cx="2972678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3765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latin typeface="Calibri"/>
                <a:cs typeface="Calibri"/>
              </a:rPr>
              <a:t>Contacto: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 dirty="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</a:pPr>
            <a:r>
              <a:rPr lang="es-ES" sz="2800" u="heavy" spc="30" dirty="0">
                <a:solidFill>
                  <a:srgbClr val="607D8B"/>
                </a:solidFill>
                <a:uFill>
                  <a:solidFill>
                    <a:srgbClr val="607D8B"/>
                  </a:solidFill>
                </a:uFill>
                <a:latin typeface="Verdana"/>
                <a:cs typeface="Verdana"/>
                <a:hlinkClick r:id="rId4"/>
              </a:rPr>
              <a:t>luis@lubay.es</a:t>
            </a: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"/>
            <a:ext cx="10807699" cy="77469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5440" y="2346967"/>
            <a:ext cx="475361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100"/>
              </a:lnSpc>
              <a:spcBef>
                <a:spcPts val="100"/>
              </a:spcBef>
            </a:pPr>
            <a:r>
              <a:rPr sz="5500" spc="-5" dirty="0">
                <a:solidFill>
                  <a:srgbClr val="FFEA4F"/>
                </a:solidFill>
              </a:rPr>
              <a:t>Data </a:t>
            </a:r>
            <a:r>
              <a:rPr sz="5500" dirty="0">
                <a:solidFill>
                  <a:srgbClr val="FFEA4F"/>
                </a:solidFill>
              </a:rPr>
              <a:t> </a:t>
            </a:r>
            <a:r>
              <a:rPr sz="5500" spc="-5" dirty="0">
                <a:solidFill>
                  <a:srgbClr val="FFEA4F"/>
                </a:solidFill>
              </a:rPr>
              <a:t>Fundamentals</a:t>
            </a:r>
            <a:endParaRPr sz="5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807699" cy="774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350" y="6350"/>
            <a:ext cx="10800080" cy="7731125"/>
          </a:xfrm>
          <a:custGeom>
            <a:avLst/>
            <a:gdLst/>
            <a:ahLst/>
            <a:cxnLst/>
            <a:rect l="l" t="t" r="r" b="b"/>
            <a:pathLst>
              <a:path w="10800080" h="7731125">
                <a:moveTo>
                  <a:pt x="10800002" y="7730857"/>
                </a:moveTo>
                <a:lnTo>
                  <a:pt x="0" y="7730857"/>
                </a:lnTo>
                <a:lnTo>
                  <a:pt x="0" y="0"/>
                </a:lnTo>
                <a:lnTo>
                  <a:pt x="10800002" y="0"/>
                </a:lnTo>
                <a:lnTo>
                  <a:pt x="10800002" y="7730857"/>
                </a:lnTo>
                <a:close/>
              </a:path>
            </a:pathLst>
          </a:custGeom>
          <a:ln w="12699">
            <a:solidFill>
              <a:srgbClr val="1C1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40693" y="2175365"/>
            <a:ext cx="4920357" cy="3775393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433705" indent="-421640">
              <a:lnSpc>
                <a:spcPct val="100000"/>
              </a:lnSpc>
              <a:spcBef>
                <a:spcPts val="600"/>
              </a:spcBef>
              <a:buFont typeface="Calibri"/>
              <a:buAutoNum type="arabicPeriod"/>
              <a:tabLst>
                <a:tab pos="433705" algn="l"/>
                <a:tab pos="434340" algn="l"/>
              </a:tabLst>
            </a:pPr>
            <a:r>
              <a:rPr lang="es-ES" sz="2000" spc="-5" dirty="0">
                <a:solidFill>
                  <a:srgbClr val="FFFFFF"/>
                </a:solidFill>
                <a:latin typeface="Arial MT"/>
                <a:cs typeface="Arial MT"/>
              </a:rPr>
              <a:t>Python</a:t>
            </a:r>
            <a:endParaRPr sz="2000" dirty="0">
              <a:latin typeface="Arial MT"/>
              <a:cs typeface="Arial MT"/>
            </a:endParaRPr>
          </a:p>
          <a:p>
            <a:pPr marL="1229360" lvl="1" indent="-339090">
              <a:lnSpc>
                <a:spcPct val="100000"/>
              </a:lnSpc>
              <a:spcBef>
                <a:spcPts val="400"/>
              </a:spcBef>
              <a:buAutoNum type="arabicPeriod"/>
              <a:tabLst>
                <a:tab pos="1229995" algn="l"/>
              </a:tabLst>
            </a:pPr>
            <a:r>
              <a:rPr lang="es-ES" sz="1600" spc="-5" dirty="0">
                <a:solidFill>
                  <a:srgbClr val="FFFFFF"/>
                </a:solidFill>
                <a:latin typeface="Arial MT"/>
                <a:cs typeface="Arial MT"/>
              </a:rPr>
              <a:t>Lenguaje de programación</a:t>
            </a:r>
            <a:endParaRPr sz="1600" dirty="0">
              <a:latin typeface="Arial MT"/>
              <a:cs typeface="Arial MT"/>
            </a:endParaRPr>
          </a:p>
          <a:p>
            <a:pPr marL="1229360" lvl="1" indent="-339090">
              <a:lnSpc>
                <a:spcPts val="1910"/>
              </a:lnSpc>
              <a:spcBef>
                <a:spcPts val="95"/>
              </a:spcBef>
              <a:buAutoNum type="arabicPeriod"/>
              <a:tabLst>
                <a:tab pos="1229995" algn="l"/>
              </a:tabLst>
            </a:pPr>
            <a:r>
              <a:rPr lang="es-ES" sz="1600" spc="-5" dirty="0">
                <a:solidFill>
                  <a:srgbClr val="FFFFFF"/>
                </a:solidFill>
                <a:latin typeface="Arial MT"/>
                <a:cs typeface="Arial MT"/>
              </a:rPr>
              <a:t>¿Por qué Python?</a:t>
            </a:r>
            <a:endParaRPr sz="1600" dirty="0">
              <a:latin typeface="Arial MT"/>
              <a:cs typeface="Arial MT"/>
            </a:endParaRPr>
          </a:p>
          <a:p>
            <a:pPr marL="433705" indent="-421640">
              <a:lnSpc>
                <a:spcPts val="2390"/>
              </a:lnSpc>
              <a:buFont typeface="Calibri"/>
              <a:buAutoNum type="arabicPeriod"/>
              <a:tabLst>
                <a:tab pos="433705" algn="l"/>
                <a:tab pos="434340" algn="l"/>
              </a:tabLst>
            </a:pPr>
            <a:r>
              <a:rPr lang="es-ES" sz="2000" spc="-5" dirty="0">
                <a:solidFill>
                  <a:srgbClr val="FFFFFF"/>
                </a:solidFill>
                <a:latin typeface="Arial MT"/>
                <a:cs typeface="Arial MT"/>
              </a:rPr>
              <a:t>IDE</a:t>
            </a:r>
            <a:endParaRPr sz="2000" dirty="0">
              <a:latin typeface="Arial MT"/>
              <a:cs typeface="Arial MT"/>
            </a:endParaRPr>
          </a:p>
          <a:p>
            <a:pPr marL="1229360" lvl="1" indent="-339090">
              <a:lnSpc>
                <a:spcPct val="100000"/>
              </a:lnSpc>
              <a:spcBef>
                <a:spcPts val="400"/>
              </a:spcBef>
              <a:buAutoNum type="arabicPeriod"/>
              <a:tabLst>
                <a:tab pos="1229995" algn="l"/>
              </a:tabLst>
            </a:pPr>
            <a:r>
              <a:rPr lang="es-ES" sz="1600" spc="-5" dirty="0">
                <a:solidFill>
                  <a:srgbClr val="FFFFFF"/>
                </a:solidFill>
                <a:latin typeface="Arial MT"/>
                <a:cs typeface="Arial MT"/>
              </a:rPr>
              <a:t>¿Qué es un IDE?</a:t>
            </a:r>
            <a:endParaRPr sz="1600" dirty="0">
              <a:latin typeface="Arial MT"/>
              <a:cs typeface="Arial MT"/>
            </a:endParaRPr>
          </a:p>
          <a:p>
            <a:pPr marL="1229360" lvl="1" indent="-33909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229995" algn="l"/>
              </a:tabLst>
            </a:pPr>
            <a:r>
              <a:rPr lang="es-ES" sz="1600" spc="-5" dirty="0">
                <a:solidFill>
                  <a:srgbClr val="FFFFFF"/>
                </a:solidFill>
                <a:latin typeface="Arial MT"/>
                <a:cs typeface="Arial MT"/>
              </a:rPr>
              <a:t>Ventajas de usar un IDE</a:t>
            </a:r>
            <a:endParaRPr sz="1600" dirty="0">
              <a:latin typeface="Arial MT"/>
              <a:cs typeface="Arial MT"/>
            </a:endParaRPr>
          </a:p>
          <a:p>
            <a:pPr marL="1229360" lvl="1" indent="-339090">
              <a:lnSpc>
                <a:spcPct val="100000"/>
              </a:lnSpc>
              <a:buAutoNum type="arabicPeriod"/>
              <a:tabLst>
                <a:tab pos="1229995" algn="l"/>
              </a:tabLst>
            </a:pPr>
            <a:r>
              <a:rPr lang="es-ES" sz="1600" spc="-5" dirty="0">
                <a:solidFill>
                  <a:srgbClr val="FFFFFF"/>
                </a:solidFill>
                <a:latin typeface="Arial MT"/>
                <a:cs typeface="Arial MT"/>
              </a:rPr>
              <a:t>CRISP-DM</a:t>
            </a:r>
            <a:endParaRPr sz="1600" dirty="0">
              <a:latin typeface="Arial MT"/>
              <a:cs typeface="Arial MT"/>
            </a:endParaRPr>
          </a:p>
          <a:p>
            <a:pPr marL="433705" indent="-421640">
              <a:lnSpc>
                <a:spcPts val="2390"/>
              </a:lnSpc>
              <a:buFont typeface="Calibri"/>
              <a:buAutoNum type="arabicPeriod"/>
              <a:tabLst>
                <a:tab pos="433705" algn="l"/>
                <a:tab pos="434340" algn="l"/>
              </a:tabLst>
            </a:pPr>
            <a:r>
              <a:rPr lang="es-ES" sz="2000" spc="-5" dirty="0">
                <a:solidFill>
                  <a:srgbClr val="FFFFFF"/>
                </a:solidFill>
                <a:latin typeface="Arial MT"/>
                <a:cs typeface="Arial MT"/>
              </a:rPr>
              <a:t>Variables</a:t>
            </a:r>
          </a:p>
          <a:p>
            <a:pPr marL="433705" indent="-421640">
              <a:lnSpc>
                <a:spcPts val="2390"/>
              </a:lnSpc>
              <a:buFont typeface="Calibri"/>
              <a:buAutoNum type="arabicPeriod"/>
              <a:tabLst>
                <a:tab pos="433705" algn="l"/>
                <a:tab pos="434340" algn="l"/>
              </a:tabLst>
            </a:pPr>
            <a:r>
              <a:rPr lang="es-ES" sz="2000" spc="-5" dirty="0">
                <a:solidFill>
                  <a:srgbClr val="FFFFFF"/>
                </a:solidFill>
                <a:latin typeface="Arial MT"/>
                <a:cs typeface="Arial MT"/>
              </a:rPr>
              <a:t>Funciones</a:t>
            </a:r>
          </a:p>
          <a:p>
            <a:pPr marL="433705" indent="-421640">
              <a:lnSpc>
                <a:spcPts val="2390"/>
              </a:lnSpc>
              <a:buFont typeface="Calibri"/>
              <a:buAutoNum type="arabicPeriod"/>
              <a:tabLst>
                <a:tab pos="433705" algn="l"/>
                <a:tab pos="434340" algn="l"/>
              </a:tabLst>
            </a:pPr>
            <a:r>
              <a:rPr sz="2000" spc="-5" dirty="0" err="1">
                <a:solidFill>
                  <a:srgbClr val="FFFFFF"/>
                </a:solidFill>
                <a:latin typeface="Arial MT"/>
                <a:cs typeface="Arial MT"/>
              </a:rPr>
              <a:t>Librerías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PIP</a:t>
            </a:r>
            <a:endParaRPr sz="2000" dirty="0">
              <a:latin typeface="Arial MT"/>
              <a:cs typeface="Arial MT"/>
            </a:endParaRPr>
          </a:p>
          <a:p>
            <a:pPr marL="1229360" lvl="1" indent="-339090">
              <a:lnSpc>
                <a:spcPct val="100000"/>
              </a:lnSpc>
              <a:spcBef>
                <a:spcPts val="400"/>
              </a:spcBef>
              <a:buAutoNum type="arabicPeriod"/>
              <a:tabLst>
                <a:tab pos="1229995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Funciones</a:t>
            </a:r>
            <a:r>
              <a:rPr sz="1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(tipos)</a:t>
            </a:r>
            <a:endParaRPr sz="1600" dirty="0">
              <a:latin typeface="Arial MT"/>
              <a:cs typeface="Arial MT"/>
            </a:endParaRPr>
          </a:p>
          <a:p>
            <a:pPr marL="1229360" lvl="1" indent="-33909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229995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Librerías</a:t>
            </a:r>
            <a:endParaRPr sz="1600" dirty="0">
              <a:latin typeface="Arial MT"/>
              <a:cs typeface="Arial MT"/>
            </a:endParaRPr>
          </a:p>
          <a:p>
            <a:pPr marL="1229360" lvl="1" indent="-339090">
              <a:lnSpc>
                <a:spcPct val="100000"/>
              </a:lnSpc>
              <a:buAutoNum type="arabicPeriod"/>
              <a:tabLst>
                <a:tab pos="1229995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PIP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4875" y="1512334"/>
            <a:ext cx="1051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Índice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8675" y="690105"/>
            <a:ext cx="1087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ECOSISTEM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9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900" spc="-7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83998F7-1735-774F-9FBA-E277988C7D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6C262A-7225-D24C-8CBA-F11737821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2936" y="2959100"/>
            <a:ext cx="7186796" cy="693267"/>
          </a:xfrm>
        </p:spPr>
        <p:txBody>
          <a:bodyPr/>
          <a:lstStyle/>
          <a:p>
            <a:r>
              <a:rPr lang="es-ES" dirty="0">
                <a:solidFill>
                  <a:srgbClr val="22D3C6"/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629696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242" y="804069"/>
            <a:ext cx="898160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 dirty="0"/>
              <a:t>Selección del lenguaje de programación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00075" y="689598"/>
            <a:ext cx="1438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1000" b="1" spc="-75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10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1000" b="1" spc="-40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1000" b="1" spc="-75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1000" b="1" spc="-5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1000" b="1" spc="5" dirty="0">
                <a:solidFill>
                  <a:srgbClr val="22D3C6"/>
                </a:solidFill>
                <a:latin typeface="Arial"/>
                <a:cs typeface="Arial"/>
              </a:rPr>
              <a:t>L</a:t>
            </a:r>
            <a:r>
              <a:rPr sz="1000" dirty="0">
                <a:solidFill>
                  <a:srgbClr val="22D3C6"/>
                </a:solidFill>
                <a:latin typeface="Arial MT"/>
                <a:cs typeface="Arial MT"/>
              </a:rPr>
              <a:t>S</a:t>
            </a:r>
            <a:endParaRPr sz="1000" dirty="0">
              <a:latin typeface="Arial MT"/>
              <a:cs typeface="Arial MT"/>
            </a:endParaRPr>
          </a:p>
        </p:txBody>
      </p:sp>
      <p:pic>
        <p:nvPicPr>
          <p:cNvPr id="1026" name="Picture 2" descr="10 Best Programming Languages of 2020 You should know (Updated) | Devsaran">
            <a:extLst>
              <a:ext uri="{FF2B5EF4-FFF2-40B4-BE49-F238E27FC236}">
                <a16:creationId xmlns:a16="http://schemas.microsoft.com/office/drawing/2014/main" id="{67A89C45-8321-ECA8-C108-D19DC5960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31" y="1476093"/>
            <a:ext cx="8275638" cy="513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37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6" y="958033"/>
            <a:ext cx="898160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 dirty="0"/>
              <a:t>¿Por qué Python?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00075" y="689598"/>
            <a:ext cx="1438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1000" b="1" spc="-75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10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1000" b="1" spc="-40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1000" b="1" spc="-75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1000" b="1" spc="-5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1000" b="1" spc="5" dirty="0">
                <a:solidFill>
                  <a:srgbClr val="22D3C6"/>
                </a:solidFill>
                <a:latin typeface="Arial"/>
                <a:cs typeface="Arial"/>
              </a:rPr>
              <a:t>L</a:t>
            </a:r>
            <a:r>
              <a:rPr sz="1000" dirty="0">
                <a:solidFill>
                  <a:srgbClr val="22D3C6"/>
                </a:solidFill>
                <a:latin typeface="Arial MT"/>
                <a:cs typeface="Arial MT"/>
              </a:rPr>
              <a:t>S</a:t>
            </a:r>
            <a:endParaRPr sz="1000" dirty="0">
              <a:latin typeface="Arial MT"/>
              <a:cs typeface="Arial MT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130467E-B5C4-5387-F239-0FB72F87CC16}"/>
              </a:ext>
            </a:extLst>
          </p:cNvPr>
          <p:cNvSpPr txBox="1">
            <a:spLocks/>
          </p:cNvSpPr>
          <p:nvPr/>
        </p:nvSpPr>
        <p:spPr>
          <a:xfrm>
            <a:off x="615496" y="2141674"/>
            <a:ext cx="10710626" cy="4551225"/>
          </a:xfrm>
          <a:prstGeom prst="rect">
            <a:avLst/>
          </a:prstGeom>
        </p:spPr>
        <p:txBody>
          <a:bodyPr vert="horz" lIns="81058" tIns="40529" rIns="81058" bIns="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2837" i="1" cap="none" dirty="0"/>
              <a:t>Lenguaje de </a:t>
            </a:r>
            <a:r>
              <a:rPr lang="es-ES" sz="2837" b="1" i="1" cap="none" dirty="0"/>
              <a:t>alto nivel</a:t>
            </a:r>
            <a:r>
              <a:rPr lang="es-ES" sz="2837" i="1" cap="none" dirty="0"/>
              <a:t>, fácil de aprender</a:t>
            </a:r>
          </a:p>
          <a:p>
            <a:pPr>
              <a:lnSpc>
                <a:spcPct val="150000"/>
              </a:lnSpc>
            </a:pPr>
            <a:r>
              <a:rPr lang="es-ES" sz="2837" b="1" i="1" cap="none" dirty="0"/>
              <a:t>Expresivo</a:t>
            </a:r>
            <a:r>
              <a:rPr lang="es-ES" sz="2837" i="1" cap="none" dirty="0"/>
              <a:t> y </a:t>
            </a:r>
            <a:r>
              <a:rPr lang="es-ES" sz="2837" b="1" i="1" cap="none" dirty="0"/>
              <a:t>legible</a:t>
            </a:r>
          </a:p>
          <a:p>
            <a:pPr>
              <a:lnSpc>
                <a:spcPct val="150000"/>
              </a:lnSpc>
            </a:pPr>
            <a:r>
              <a:rPr lang="es-ES" sz="2837" i="1" cap="none" dirty="0"/>
              <a:t>Sintaxis elegante y </a:t>
            </a:r>
            <a:r>
              <a:rPr lang="es-ES" sz="2837" i="1" cap="none" dirty="0" err="1"/>
              <a:t>tipado</a:t>
            </a:r>
            <a:r>
              <a:rPr lang="es-ES" sz="2837" i="1" cap="none" dirty="0"/>
              <a:t> dinámico y fuerte</a:t>
            </a:r>
          </a:p>
          <a:p>
            <a:pPr>
              <a:lnSpc>
                <a:spcPct val="150000"/>
              </a:lnSpc>
            </a:pPr>
            <a:r>
              <a:rPr lang="es-ES" sz="2837" b="1" i="1" cap="none" dirty="0" err="1"/>
              <a:t>Multiparadigma</a:t>
            </a:r>
            <a:endParaRPr lang="es-ES" sz="2837" b="1" i="1" cap="none" dirty="0"/>
          </a:p>
          <a:p>
            <a:pPr>
              <a:lnSpc>
                <a:spcPct val="150000"/>
              </a:lnSpc>
            </a:pPr>
            <a:r>
              <a:rPr lang="es-ES" sz="2837" b="1" i="1" cap="none" dirty="0"/>
              <a:t>Interpretado</a:t>
            </a:r>
          </a:p>
          <a:p>
            <a:pPr>
              <a:lnSpc>
                <a:spcPct val="150000"/>
              </a:lnSpc>
            </a:pPr>
            <a:r>
              <a:rPr lang="es-ES" sz="2837" b="1" i="1" cap="none" dirty="0"/>
              <a:t>Multiplataforma</a:t>
            </a:r>
          </a:p>
          <a:p>
            <a:pPr>
              <a:lnSpc>
                <a:spcPct val="150000"/>
              </a:lnSpc>
            </a:pPr>
            <a:r>
              <a:rPr lang="es-ES" sz="2837" b="1" i="1" cap="none" dirty="0"/>
              <a:t>“APRENDER A MONTAR EN BICICLETA”</a:t>
            </a:r>
          </a:p>
          <a:p>
            <a:pPr>
              <a:lnSpc>
                <a:spcPct val="150000"/>
              </a:lnSpc>
            </a:pPr>
            <a:endParaRPr lang="es-ES" sz="2837" i="1" cap="none" dirty="0"/>
          </a:p>
        </p:txBody>
      </p:sp>
      <p:pic>
        <p:nvPicPr>
          <p:cNvPr id="2050" name="Picture 2" descr="Qué es Python? El lenguaje de Programación Padre">
            <a:extLst>
              <a:ext uri="{FF2B5EF4-FFF2-40B4-BE49-F238E27FC236}">
                <a16:creationId xmlns:a16="http://schemas.microsoft.com/office/drawing/2014/main" id="{8D40F3AF-4AF4-5A5F-D6F6-9D72CF77A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836" y="1998233"/>
            <a:ext cx="6775450" cy="423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51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Monitor de computadora aislado en el fondo blanco 625963 Vector en Vecteezy">
            <a:extLst>
              <a:ext uri="{FF2B5EF4-FFF2-40B4-BE49-F238E27FC236}">
                <a16:creationId xmlns:a16="http://schemas.microsoft.com/office/drawing/2014/main" id="{9A9B1C0C-C20D-1AE3-ABA0-26758B9E0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t="14753" r="10284" b="19847"/>
          <a:stretch/>
        </p:blipFill>
        <p:spPr bwMode="auto">
          <a:xfrm>
            <a:off x="450850" y="2197100"/>
            <a:ext cx="4343400" cy="360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52FB6D-C4C5-3E42-9C3B-17B68E46C2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  <a:p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465C159-277B-CC4C-88F2-AEF4F88C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Aprender un lenguaje de programación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36F840-338E-58BB-69F3-C9558A98A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3900"/>
            <a:ext cx="3229854" cy="1122507"/>
          </a:xfrm>
          <a:prstGeom prst="rect">
            <a:avLst/>
          </a:prstGeom>
        </p:spPr>
      </p:pic>
      <p:pic>
        <p:nvPicPr>
          <p:cNvPr id="1036" name="Picture 12" descr="Un mundo (digital) de unos y ceros | Esfera TIC | Recurso educativo 764809  - Tiching">
            <a:extLst>
              <a:ext uri="{FF2B5EF4-FFF2-40B4-BE49-F238E27FC236}">
                <a16:creationId xmlns:a16="http://schemas.microsoft.com/office/drawing/2014/main" id="{DD301459-8E2C-EDD2-5FEA-7147848E9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36" y="3263900"/>
            <a:ext cx="2245014" cy="112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23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83998F7-1735-774F-9FBA-E277988C7D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6C262A-7225-D24C-8CBA-F11737821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2936" y="2871038"/>
            <a:ext cx="7186796" cy="693267"/>
          </a:xfrm>
        </p:spPr>
        <p:txBody>
          <a:bodyPr/>
          <a:lstStyle/>
          <a:p>
            <a:r>
              <a:rPr lang="es-ES" dirty="0">
                <a:solidFill>
                  <a:srgbClr val="22D3C6"/>
                </a:solidFill>
              </a:rPr>
              <a:t>IDE:</a:t>
            </a:r>
          </a:p>
          <a:p>
            <a:r>
              <a:rPr lang="es-ES" dirty="0">
                <a:solidFill>
                  <a:srgbClr val="22D3C6"/>
                </a:solidFill>
              </a:rPr>
              <a:t>¿Qué es un IDE?</a:t>
            </a:r>
          </a:p>
        </p:txBody>
      </p:sp>
    </p:spTree>
    <p:extLst>
      <p:ext uri="{BB962C8B-B14F-4D97-AF65-F5344CB8AC3E}">
        <p14:creationId xmlns:p14="http://schemas.microsoft.com/office/powerpoint/2010/main" val="389529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143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 sz="2400" b="1" spc="105" dirty="0" err="1">
            <a:solidFill>
              <a:srgbClr val="0F4890"/>
            </a:solidFill>
            <a:latin typeface="Montserrat" pitchFamily="2" charset="77"/>
            <a:cs typeface="Poppins" pitchFamily="2" charset="77"/>
          </a:defRPr>
        </a:defPPr>
      </a:lstStyle>
    </a:spDef>
    <a:txDef>
      <a:spPr/>
      <a:bodyPr vert="horz" wrap="square" lIns="0" tIns="12700" rIns="0" bIns="0" rtlCol="0">
        <a:spAutoFit/>
      </a:bodyPr>
      <a:lstStyle>
        <a:defPPr marL="12700" algn="l">
          <a:lnSpc>
            <a:spcPct val="100000"/>
          </a:lnSpc>
          <a:spcBef>
            <a:spcPts val="100"/>
          </a:spcBef>
          <a:defRPr sz="1000" b="1" spc="35" dirty="0">
            <a:solidFill>
              <a:srgbClr val="D0143D"/>
            </a:solidFill>
            <a:latin typeface="Montserrat" pitchFamily="2" charset="77"/>
            <a:cs typeface="Tahom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eeedc1-a23b-4b23-a6e8-1216aa6fc5b0" xsi:nil="true"/>
    <lcf76f155ced4ddcb4097134ff3c332f xmlns="c9cba1bf-ad18-487f-b0a8-cc7dc3f65a2e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48F8B34F038034C9212CF433E252545" ma:contentTypeVersion="12" ma:contentTypeDescription="Crear nuevo documento." ma:contentTypeScope="" ma:versionID="1c746c45d690e52c4b842afb8cbf6b2a">
  <xsd:schema xmlns:xsd="http://www.w3.org/2001/XMLSchema" xmlns:xs="http://www.w3.org/2001/XMLSchema" xmlns:p="http://schemas.microsoft.com/office/2006/metadata/properties" xmlns:ns2="c9cba1bf-ad18-487f-b0a8-cc7dc3f65a2e" xmlns:ns3="e9eeedc1-a23b-4b23-a6e8-1216aa6fc5b0" targetNamespace="http://schemas.microsoft.com/office/2006/metadata/properties" ma:root="true" ma:fieldsID="bd8405f551615241ceb3701f9350c617" ns2:_="" ns3:_="">
    <xsd:import namespace="c9cba1bf-ad18-487f-b0a8-cc7dc3f65a2e"/>
    <xsd:import namespace="e9eeedc1-a23b-4b23-a6e8-1216aa6fc5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cba1bf-ad18-487f-b0a8-cc7dc3f65a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0a386ecc-29c3-439c-824f-776d15e910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eeedc1-a23b-4b23-a6e8-1216aa6fc5b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d3a4a2b6-3456-46eb-b464-0d3e1a29a182}" ma:internalName="TaxCatchAll" ma:showField="CatchAllData" ma:web="e9eeedc1-a23b-4b23-a6e8-1216aa6fc5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C93B92-B136-4793-B69C-D5A6148E87E7}">
  <ds:schemaRefs>
    <ds:schemaRef ds:uri="http://schemas.microsoft.com/office/2006/metadata/properties"/>
    <ds:schemaRef ds:uri="http://schemas.microsoft.com/office/infopath/2007/PartnerControls"/>
    <ds:schemaRef ds:uri="e9eeedc1-a23b-4b23-a6e8-1216aa6fc5b0"/>
    <ds:schemaRef ds:uri="c9cba1bf-ad18-487f-b0a8-cc7dc3f65a2e"/>
  </ds:schemaRefs>
</ds:datastoreItem>
</file>

<file path=customXml/itemProps2.xml><?xml version="1.0" encoding="utf-8"?>
<ds:datastoreItem xmlns:ds="http://schemas.openxmlformats.org/officeDocument/2006/customXml" ds:itemID="{11BA582B-D73A-42E8-B406-C203226B1F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cba1bf-ad18-487f-b0a8-cc7dc3f65a2e"/>
    <ds:schemaRef ds:uri="e9eeedc1-a23b-4b23-a6e8-1216aa6fc5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EA212D-EF07-4D97-8C69-A5A01DB704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4327</TotalTime>
  <Words>348</Words>
  <Application>Microsoft Office PowerPoint</Application>
  <PresentationFormat>Personalizado</PresentationFormat>
  <Paragraphs>94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Arial</vt:lpstr>
      <vt:lpstr>Arial MT</vt:lpstr>
      <vt:lpstr>Calibri</vt:lpstr>
      <vt:lpstr>Helvetica Neue</vt:lpstr>
      <vt:lpstr>Montserrat</vt:lpstr>
      <vt:lpstr>Verdana</vt:lpstr>
      <vt:lpstr>Office Theme</vt:lpstr>
      <vt:lpstr>Data  Fundamentals</vt:lpstr>
      <vt:lpstr>Data  Fundamentals</vt:lpstr>
      <vt:lpstr>Data  Fundamentals</vt:lpstr>
      <vt:lpstr>Índice</vt:lpstr>
      <vt:lpstr>Presentación de PowerPoint</vt:lpstr>
      <vt:lpstr>Selección del lenguaje de programación</vt:lpstr>
      <vt:lpstr>¿Por qué Python?</vt:lpstr>
      <vt:lpstr>Aprender un lenguaje de programación</vt:lpstr>
      <vt:lpstr>Presentación de PowerPoint</vt:lpstr>
      <vt:lpstr>¿Qué es un IDE?</vt:lpstr>
      <vt:lpstr>Ventajas de usar un IDE: </vt:lpstr>
      <vt:lpstr>CRISP-DM</vt:lpstr>
      <vt:lpstr>VARIABLES</vt:lpstr>
      <vt:lpstr>LISTAS</vt:lpstr>
      <vt:lpstr>FUNCIONES</vt:lpstr>
      <vt:lpstr>FUNCIONES</vt:lpstr>
      <vt:lpstr>FUNCIONES</vt:lpstr>
      <vt:lpstr>FUNCIONES (Python)</vt:lpstr>
      <vt:lpstr>FUNCIONES (Python)</vt:lpstr>
      <vt:lpstr>Presentación de PowerPoint</vt:lpstr>
      <vt:lpstr>NOSOTROS USAREMOS ESTO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Acelera_pyme_manual</dc:title>
  <cp:lastModifiedBy>Sastre Roca Luis</cp:lastModifiedBy>
  <cp:revision>60</cp:revision>
  <dcterms:created xsi:type="dcterms:W3CDTF">2021-05-28T10:18:10Z</dcterms:created>
  <dcterms:modified xsi:type="dcterms:W3CDTF">2022-10-25T08:55:33Z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2021-05-28T00:00:00Z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2021-05-28T00:00:00Z</vt:filetime>
  </property>
  <property fmtid="{D5CDD505-2E9C-101B-9397-08002B2CF9AE}" pid="5" name="ContentTypeId">
    <vt:lpwstr>0x010100A48F8B34F038034C9212CF433E252545</vt:lpwstr>
  </property>
  <property fmtid="{D5CDD505-2E9C-101B-9397-08002B2CF9AE}" pid="6" name="MediaServiceImageTags">
    <vt:lpwstr/>
  </property>
</Properties>
</file>